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B65EA04-4721-4418-A64C-DDC0F32FB4F6}" type="datetimeFigureOut">
              <a:rPr lang="en-US" smtClean="0"/>
              <a:t>5/8/2020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02402D07-3B59-4108-90DA-AB1DC948FA9C}" type="slidenum">
              <a:rPr lang="en-US" smtClean="0"/>
              <a:t>‹#›</a:t>
            </a:fld>
            <a:endParaRPr lang="en-US"/>
          </a:p>
        </p:txBody>
      </p:sp>
    </p:spTree>
    <p:extLst>
      <p:ext uri="{BB962C8B-B14F-4D97-AF65-F5344CB8AC3E}">
        <p14:creationId xmlns:p14="http://schemas.microsoft.com/office/powerpoint/2010/main" val="111237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5EA04-4721-4418-A64C-DDC0F32FB4F6}"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02D07-3B59-4108-90DA-AB1DC948FA9C}" type="slidenum">
              <a:rPr lang="en-US" smtClean="0"/>
              <a:t>‹#›</a:t>
            </a:fld>
            <a:endParaRPr lang="en-US"/>
          </a:p>
        </p:txBody>
      </p:sp>
    </p:spTree>
    <p:extLst>
      <p:ext uri="{BB962C8B-B14F-4D97-AF65-F5344CB8AC3E}">
        <p14:creationId xmlns:p14="http://schemas.microsoft.com/office/powerpoint/2010/main" val="169050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B65EA04-4721-4418-A64C-DDC0F32FB4F6}" type="datetimeFigureOut">
              <a:rPr lang="en-US" smtClean="0"/>
              <a:t>5/8/2020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2402D07-3B59-4108-90DA-AB1DC948FA9C}" type="slidenum">
              <a:rPr lang="en-US" smtClean="0"/>
              <a:t>‹#›</a:t>
            </a:fld>
            <a:endParaRPr lang="en-US"/>
          </a:p>
        </p:txBody>
      </p:sp>
    </p:spTree>
    <p:extLst>
      <p:ext uri="{BB962C8B-B14F-4D97-AF65-F5344CB8AC3E}">
        <p14:creationId xmlns:p14="http://schemas.microsoft.com/office/powerpoint/2010/main" val="380513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B65EA04-4721-4418-A64C-DDC0F32FB4F6}" type="datetimeFigureOut">
              <a:rPr lang="en-US" smtClean="0"/>
              <a:t>5/8/2020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2402D07-3B59-4108-90DA-AB1DC948FA9C}"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1698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B65EA04-4721-4418-A64C-DDC0F32FB4F6}" type="datetimeFigureOut">
              <a:rPr lang="en-US" smtClean="0"/>
              <a:t>5/8/2020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2402D07-3B59-4108-90DA-AB1DC948FA9C}" type="slidenum">
              <a:rPr lang="en-US" smtClean="0"/>
              <a:t>‹#›</a:t>
            </a:fld>
            <a:endParaRPr lang="en-US"/>
          </a:p>
        </p:txBody>
      </p:sp>
    </p:spTree>
    <p:extLst>
      <p:ext uri="{BB962C8B-B14F-4D97-AF65-F5344CB8AC3E}">
        <p14:creationId xmlns:p14="http://schemas.microsoft.com/office/powerpoint/2010/main" val="320025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B65EA04-4721-4418-A64C-DDC0F32FB4F6}" type="datetimeFigureOut">
              <a:rPr lang="en-US" smtClean="0"/>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402D07-3B59-4108-90DA-AB1DC948FA9C}" type="slidenum">
              <a:rPr lang="en-US" smtClean="0"/>
              <a:t>‹#›</a:t>
            </a:fld>
            <a:endParaRPr lang="en-US"/>
          </a:p>
        </p:txBody>
      </p:sp>
    </p:spTree>
    <p:extLst>
      <p:ext uri="{BB962C8B-B14F-4D97-AF65-F5344CB8AC3E}">
        <p14:creationId xmlns:p14="http://schemas.microsoft.com/office/powerpoint/2010/main" val="3691220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B65EA04-4721-4418-A64C-DDC0F32FB4F6}" type="datetimeFigureOut">
              <a:rPr lang="en-US" smtClean="0"/>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402D07-3B59-4108-90DA-AB1DC948FA9C}" type="slidenum">
              <a:rPr lang="en-US" smtClean="0"/>
              <a:t>‹#›</a:t>
            </a:fld>
            <a:endParaRPr lang="en-US"/>
          </a:p>
        </p:txBody>
      </p:sp>
    </p:spTree>
    <p:extLst>
      <p:ext uri="{BB962C8B-B14F-4D97-AF65-F5344CB8AC3E}">
        <p14:creationId xmlns:p14="http://schemas.microsoft.com/office/powerpoint/2010/main" val="4129933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65EA04-4721-4418-A64C-DDC0F32FB4F6}"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02D07-3B59-4108-90DA-AB1DC948FA9C}" type="slidenum">
              <a:rPr lang="en-US" smtClean="0"/>
              <a:t>‹#›</a:t>
            </a:fld>
            <a:endParaRPr lang="en-US"/>
          </a:p>
        </p:txBody>
      </p:sp>
    </p:spTree>
    <p:extLst>
      <p:ext uri="{BB962C8B-B14F-4D97-AF65-F5344CB8AC3E}">
        <p14:creationId xmlns:p14="http://schemas.microsoft.com/office/powerpoint/2010/main" val="3558554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B65EA04-4721-4418-A64C-DDC0F32FB4F6}" type="datetimeFigureOut">
              <a:rPr lang="en-US" smtClean="0"/>
              <a:t>5/8/2020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2402D07-3B59-4108-90DA-AB1DC948FA9C}" type="slidenum">
              <a:rPr lang="en-US" smtClean="0"/>
              <a:t>‹#›</a:t>
            </a:fld>
            <a:endParaRPr lang="en-US"/>
          </a:p>
        </p:txBody>
      </p:sp>
    </p:spTree>
    <p:extLst>
      <p:ext uri="{BB962C8B-B14F-4D97-AF65-F5344CB8AC3E}">
        <p14:creationId xmlns:p14="http://schemas.microsoft.com/office/powerpoint/2010/main" val="277258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65EA04-4721-4418-A64C-DDC0F32FB4F6}"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02D07-3B59-4108-90DA-AB1DC948FA9C}" type="slidenum">
              <a:rPr lang="en-US" smtClean="0"/>
              <a:t>‹#›</a:t>
            </a:fld>
            <a:endParaRPr lang="en-US"/>
          </a:p>
        </p:txBody>
      </p:sp>
    </p:spTree>
    <p:extLst>
      <p:ext uri="{BB962C8B-B14F-4D97-AF65-F5344CB8AC3E}">
        <p14:creationId xmlns:p14="http://schemas.microsoft.com/office/powerpoint/2010/main" val="6111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B65EA04-4721-4418-A64C-DDC0F32FB4F6}" type="datetimeFigureOut">
              <a:rPr lang="en-US" smtClean="0"/>
              <a:t>5/8/2020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2402D07-3B59-4108-90DA-AB1DC948FA9C}" type="slidenum">
              <a:rPr lang="en-US" smtClean="0"/>
              <a:t>‹#›</a:t>
            </a:fld>
            <a:endParaRPr lang="en-US"/>
          </a:p>
        </p:txBody>
      </p:sp>
    </p:spTree>
    <p:extLst>
      <p:ext uri="{BB962C8B-B14F-4D97-AF65-F5344CB8AC3E}">
        <p14:creationId xmlns:p14="http://schemas.microsoft.com/office/powerpoint/2010/main" val="999111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65EA04-4721-4418-A64C-DDC0F32FB4F6}"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02D07-3B59-4108-90DA-AB1DC948FA9C}" type="slidenum">
              <a:rPr lang="en-US" smtClean="0"/>
              <a:t>‹#›</a:t>
            </a:fld>
            <a:endParaRPr lang="en-US"/>
          </a:p>
        </p:txBody>
      </p:sp>
    </p:spTree>
    <p:extLst>
      <p:ext uri="{BB962C8B-B14F-4D97-AF65-F5344CB8AC3E}">
        <p14:creationId xmlns:p14="http://schemas.microsoft.com/office/powerpoint/2010/main" val="17173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65EA04-4721-4418-A64C-DDC0F32FB4F6}" type="datetimeFigureOut">
              <a:rPr lang="en-US" smtClean="0"/>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402D07-3B59-4108-90DA-AB1DC948FA9C}" type="slidenum">
              <a:rPr lang="en-US" smtClean="0"/>
              <a:t>‹#›</a:t>
            </a:fld>
            <a:endParaRPr lang="en-US"/>
          </a:p>
        </p:txBody>
      </p:sp>
    </p:spTree>
    <p:extLst>
      <p:ext uri="{BB962C8B-B14F-4D97-AF65-F5344CB8AC3E}">
        <p14:creationId xmlns:p14="http://schemas.microsoft.com/office/powerpoint/2010/main" val="111166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65EA04-4721-4418-A64C-DDC0F32FB4F6}" type="datetimeFigureOut">
              <a:rPr lang="en-US" smtClean="0"/>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402D07-3B59-4108-90DA-AB1DC948FA9C}" type="slidenum">
              <a:rPr lang="en-US" smtClean="0"/>
              <a:t>‹#›</a:t>
            </a:fld>
            <a:endParaRPr lang="en-US"/>
          </a:p>
        </p:txBody>
      </p:sp>
    </p:spTree>
    <p:extLst>
      <p:ext uri="{BB962C8B-B14F-4D97-AF65-F5344CB8AC3E}">
        <p14:creationId xmlns:p14="http://schemas.microsoft.com/office/powerpoint/2010/main" val="133826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5EA04-4721-4418-A64C-DDC0F32FB4F6}" type="datetimeFigureOut">
              <a:rPr lang="en-US" smtClean="0"/>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402D07-3B59-4108-90DA-AB1DC948FA9C}" type="slidenum">
              <a:rPr lang="en-US" smtClean="0"/>
              <a:t>‹#›</a:t>
            </a:fld>
            <a:endParaRPr lang="en-US"/>
          </a:p>
        </p:txBody>
      </p:sp>
    </p:spTree>
    <p:extLst>
      <p:ext uri="{BB962C8B-B14F-4D97-AF65-F5344CB8AC3E}">
        <p14:creationId xmlns:p14="http://schemas.microsoft.com/office/powerpoint/2010/main" val="74393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5EA04-4721-4418-A64C-DDC0F32FB4F6}"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02D07-3B59-4108-90DA-AB1DC948FA9C}" type="slidenum">
              <a:rPr lang="en-US" smtClean="0"/>
              <a:t>‹#›</a:t>
            </a:fld>
            <a:endParaRPr lang="en-US"/>
          </a:p>
        </p:txBody>
      </p:sp>
    </p:spTree>
    <p:extLst>
      <p:ext uri="{BB962C8B-B14F-4D97-AF65-F5344CB8AC3E}">
        <p14:creationId xmlns:p14="http://schemas.microsoft.com/office/powerpoint/2010/main" val="263361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5EA04-4721-4418-A64C-DDC0F32FB4F6}"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02D07-3B59-4108-90DA-AB1DC948FA9C}" type="slidenum">
              <a:rPr lang="en-US" smtClean="0"/>
              <a:t>‹#›</a:t>
            </a:fld>
            <a:endParaRPr lang="en-US"/>
          </a:p>
        </p:txBody>
      </p:sp>
    </p:spTree>
    <p:extLst>
      <p:ext uri="{BB962C8B-B14F-4D97-AF65-F5344CB8AC3E}">
        <p14:creationId xmlns:p14="http://schemas.microsoft.com/office/powerpoint/2010/main" val="287952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B65EA04-4721-4418-A64C-DDC0F32FB4F6}" type="datetimeFigureOut">
              <a:rPr lang="en-US" smtClean="0"/>
              <a:t>5/8/2020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2402D07-3B59-4108-90DA-AB1DC948FA9C}" type="slidenum">
              <a:rPr lang="en-US" smtClean="0"/>
              <a:t>‹#›</a:t>
            </a:fld>
            <a:endParaRPr lang="en-US"/>
          </a:p>
        </p:txBody>
      </p:sp>
    </p:spTree>
    <p:extLst>
      <p:ext uri="{BB962C8B-B14F-4D97-AF65-F5344CB8AC3E}">
        <p14:creationId xmlns:p14="http://schemas.microsoft.com/office/powerpoint/2010/main" val="32700352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15518"/>
            <a:ext cx="9448800" cy="1825096"/>
          </a:xfrm>
        </p:spPr>
        <p:txBody>
          <a:bodyPr>
            <a:normAutofit/>
          </a:bodyPr>
          <a:lstStyle/>
          <a:p>
            <a:r>
              <a:rPr lang="en-US" sz="4800" b="1" dirty="0" smtClean="0"/>
              <a:t>One Point Perspective</a:t>
            </a:r>
            <a:endParaRPr lang="en-US" sz="4800" b="1" dirty="0"/>
          </a:p>
        </p:txBody>
      </p:sp>
      <p:sp>
        <p:nvSpPr>
          <p:cNvPr id="3" name="Subtitle 2"/>
          <p:cNvSpPr>
            <a:spLocks noGrp="1"/>
          </p:cNvSpPr>
          <p:nvPr>
            <p:ph type="subTitle" idx="1"/>
          </p:nvPr>
        </p:nvSpPr>
        <p:spPr>
          <a:xfrm>
            <a:off x="1371600" y="2340614"/>
            <a:ext cx="9448800" cy="2836693"/>
          </a:xfrm>
        </p:spPr>
        <p:txBody>
          <a:bodyPr>
            <a:normAutofit fontScale="55000" lnSpcReduction="20000"/>
          </a:bodyPr>
          <a:lstStyle/>
          <a:p>
            <a:r>
              <a:rPr lang="en-US" sz="3200" dirty="0" smtClean="0"/>
              <a:t>(Living Room in One Point Perspective)</a:t>
            </a:r>
          </a:p>
          <a:p>
            <a:endParaRPr lang="en-US" sz="3200" b="1" dirty="0" smtClean="0"/>
          </a:p>
          <a:p>
            <a:r>
              <a:rPr lang="en-US" sz="2500" b="1" dirty="0" smtClean="0"/>
              <a:t>						Subject </a:t>
            </a:r>
            <a:r>
              <a:rPr lang="en-US" sz="2500" b="1" dirty="0"/>
              <a:t>: </a:t>
            </a:r>
            <a:r>
              <a:rPr lang="en-US" sz="2500" b="1" dirty="0" smtClean="0"/>
              <a:t>DRAFTING </a:t>
            </a:r>
            <a:endParaRPr lang="en-US" sz="2500" b="1" dirty="0"/>
          </a:p>
          <a:p>
            <a:r>
              <a:rPr lang="en-US" sz="2500" b="1" dirty="0" smtClean="0"/>
              <a:t>						Studio </a:t>
            </a:r>
            <a:r>
              <a:rPr lang="en-US" sz="2500" b="1" dirty="0"/>
              <a:t>Class: BFA-I (Session 2019-2022)</a:t>
            </a:r>
          </a:p>
          <a:p>
            <a:r>
              <a:rPr lang="en-US" sz="2500" b="1" dirty="0" smtClean="0"/>
              <a:t>						Ar</a:t>
            </a:r>
            <a:r>
              <a:rPr lang="en-US" sz="2500" b="1" dirty="0"/>
              <a:t>. Sahar </a:t>
            </a:r>
            <a:r>
              <a:rPr lang="en-US" sz="2500" b="1" dirty="0" err="1"/>
              <a:t>Amjad</a:t>
            </a:r>
            <a:r>
              <a:rPr lang="en-US" sz="2500" b="1" dirty="0"/>
              <a:t> </a:t>
            </a:r>
            <a:endParaRPr lang="en-US" sz="2500" b="1" dirty="0" smtClean="0"/>
          </a:p>
          <a:p>
            <a:r>
              <a:rPr lang="en-US" sz="2500" i="1" dirty="0" smtClean="0"/>
              <a:t>						M-Arch Scholar (UET), B-Arch (UET)</a:t>
            </a:r>
          </a:p>
          <a:p>
            <a:r>
              <a:rPr lang="en-US" sz="2500" b="1" dirty="0" smtClean="0"/>
              <a:t>						Assistant </a:t>
            </a:r>
            <a:r>
              <a:rPr lang="en-US" sz="2500" b="1" dirty="0"/>
              <a:t>Professor (Visiting)</a:t>
            </a:r>
          </a:p>
          <a:p>
            <a:r>
              <a:rPr lang="en-US" sz="2500" b="1" dirty="0" smtClean="0"/>
              <a:t>						Institute </a:t>
            </a:r>
            <a:r>
              <a:rPr lang="en-US" sz="2500" b="1" dirty="0"/>
              <a:t>of Design and Visual Arts,</a:t>
            </a:r>
          </a:p>
          <a:p>
            <a:r>
              <a:rPr lang="en-US" sz="2500" b="1" dirty="0" smtClean="0"/>
              <a:t>						Lahore </a:t>
            </a:r>
            <a:r>
              <a:rPr lang="en-US" sz="2500" b="1" dirty="0"/>
              <a:t>College for Women University, </a:t>
            </a:r>
            <a:r>
              <a:rPr lang="en-US" sz="2500" b="1" dirty="0" err="1" smtClean="0"/>
              <a:t>Lhr</a:t>
            </a:r>
            <a:r>
              <a:rPr lang="en-US" sz="2500" b="1" dirty="0" smtClean="0"/>
              <a:t>.</a:t>
            </a:r>
            <a:endParaRPr lang="en-US" sz="2500" b="1" dirty="0"/>
          </a:p>
          <a:p>
            <a:endParaRPr lang="en-US" sz="3200" dirty="0" smtClean="0"/>
          </a:p>
          <a:p>
            <a:endParaRPr lang="en-US" sz="3200" dirty="0"/>
          </a:p>
          <a:p>
            <a:endParaRPr lang="en-US" sz="3200" dirty="0" smtClean="0"/>
          </a:p>
          <a:p>
            <a:endParaRPr lang="en-US" sz="3200" dirty="0"/>
          </a:p>
          <a:p>
            <a:endParaRPr lang="en-US" sz="3200" dirty="0"/>
          </a:p>
        </p:txBody>
      </p:sp>
    </p:spTree>
    <p:extLst>
      <p:ext uri="{BB962C8B-B14F-4D97-AF65-F5344CB8AC3E}">
        <p14:creationId xmlns:p14="http://schemas.microsoft.com/office/powerpoint/2010/main" val="268921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b="7960"/>
          <a:stretch/>
        </p:blipFill>
        <p:spPr>
          <a:xfrm>
            <a:off x="488804" y="1919487"/>
            <a:ext cx="5590059" cy="38588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374" y="1919487"/>
            <a:ext cx="5142682" cy="3858805"/>
          </a:xfrm>
          <a:prstGeom prst="rect">
            <a:avLst/>
          </a:prstGeom>
        </p:spPr>
      </p:pic>
    </p:spTree>
    <p:extLst>
      <p:ext uri="{BB962C8B-B14F-4D97-AF65-F5344CB8AC3E}">
        <p14:creationId xmlns:p14="http://schemas.microsoft.com/office/powerpoint/2010/main" val="72014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References</a:t>
            </a:r>
            <a:endParaRPr lang="en-US" dirty="0"/>
          </a:p>
        </p:txBody>
      </p:sp>
      <p:sp>
        <p:nvSpPr>
          <p:cNvPr id="3" name="Content Placeholder 2"/>
          <p:cNvSpPr>
            <a:spLocks noGrp="1"/>
          </p:cNvSpPr>
          <p:nvPr>
            <p:ph idx="1"/>
          </p:nvPr>
        </p:nvSpPr>
        <p:spPr>
          <a:xfrm>
            <a:off x="685800" y="2194560"/>
            <a:ext cx="10820400" cy="1153947"/>
          </a:xfrm>
        </p:spPr>
        <p:txBody>
          <a:bodyPr/>
          <a:lstStyle/>
          <a:p>
            <a:r>
              <a:rPr lang="en-US" b="1" dirty="0"/>
              <a:t>Architectural Graphics by Francis D. K. </a:t>
            </a:r>
            <a:r>
              <a:rPr lang="en-US" b="1" dirty="0" err="1"/>
              <a:t>Ching</a:t>
            </a:r>
            <a:endParaRPr lang="en-US" b="1" dirty="0"/>
          </a:p>
          <a:p>
            <a:r>
              <a:rPr lang="en-US" b="1" dirty="0"/>
              <a:t>Perspective Made Easy by Ernest R. </a:t>
            </a:r>
            <a:r>
              <a:rPr lang="en-US" b="1" dirty="0" err="1"/>
              <a:t>Norling</a:t>
            </a:r>
            <a:endParaRPr lang="en-US" b="1" dirty="0"/>
          </a:p>
          <a:p>
            <a:endParaRPr lang="en-US" dirty="0"/>
          </a:p>
        </p:txBody>
      </p:sp>
    </p:spTree>
    <p:extLst>
      <p:ext uri="{BB962C8B-B14F-4D97-AF65-F5344CB8AC3E}">
        <p14:creationId xmlns:p14="http://schemas.microsoft.com/office/powerpoint/2010/main" val="388576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Living room in one point perspective</a:t>
            </a:r>
            <a:endParaRPr lang="en-US" sz="2800" b="1" dirty="0"/>
          </a:p>
        </p:txBody>
      </p:sp>
      <p:sp>
        <p:nvSpPr>
          <p:cNvPr id="3" name="Content Placeholder 2"/>
          <p:cNvSpPr>
            <a:spLocks noGrp="1"/>
          </p:cNvSpPr>
          <p:nvPr>
            <p:ph idx="1"/>
          </p:nvPr>
        </p:nvSpPr>
        <p:spPr>
          <a:xfrm>
            <a:off x="518374" y="3505386"/>
            <a:ext cx="6925615" cy="2596519"/>
          </a:xfrm>
        </p:spPr>
        <p:txBody>
          <a:bodyPr>
            <a:normAutofit fontScale="85000" lnSpcReduction="20000"/>
          </a:bodyPr>
          <a:lstStyle/>
          <a:p>
            <a:pPr marL="0" indent="0">
              <a:buNone/>
            </a:pPr>
            <a:r>
              <a:rPr lang="en-US" b="1" u="sng" dirty="0" smtClean="0"/>
              <a:t>Terms </a:t>
            </a:r>
            <a:r>
              <a:rPr lang="en-US" b="1" u="sng" dirty="0"/>
              <a:t>to know</a:t>
            </a:r>
          </a:p>
          <a:p>
            <a:pPr algn="just"/>
            <a:r>
              <a:rPr lang="en-US" b="1" dirty="0"/>
              <a:t>Horizon line (</a:t>
            </a:r>
            <a:r>
              <a:rPr lang="en-US" b="1" dirty="0" smtClean="0"/>
              <a:t>HL): </a:t>
            </a:r>
            <a:r>
              <a:rPr lang="en-US" dirty="0" smtClean="0"/>
              <a:t>This </a:t>
            </a:r>
            <a:r>
              <a:rPr lang="en-US" dirty="0"/>
              <a:t>is the horizontal line that marks the horizon as well as the viewer’s eye level. You can place the HL anywhere on the page.</a:t>
            </a:r>
          </a:p>
          <a:p>
            <a:pPr algn="just"/>
            <a:r>
              <a:rPr lang="en-US" b="1" dirty="0"/>
              <a:t>Vanishing point (VP</a:t>
            </a:r>
            <a:r>
              <a:rPr lang="en-US" b="1" dirty="0" smtClean="0"/>
              <a:t>): </a:t>
            </a:r>
            <a:r>
              <a:rPr lang="en-US" dirty="0" smtClean="0"/>
              <a:t>This </a:t>
            </a:r>
            <a:r>
              <a:rPr lang="en-US" dirty="0"/>
              <a:t>is the dot on the horizon line where all the parallel lines appear to meet.</a:t>
            </a:r>
          </a:p>
          <a:p>
            <a:pPr algn="just"/>
            <a:r>
              <a:rPr lang="en-US" b="1" dirty="0"/>
              <a:t>Orthogonal </a:t>
            </a:r>
            <a:r>
              <a:rPr lang="en-US" b="1" dirty="0" smtClean="0"/>
              <a:t>lines: </a:t>
            </a:r>
            <a:r>
              <a:rPr lang="en-US" dirty="0" smtClean="0"/>
              <a:t>These </a:t>
            </a:r>
            <a:r>
              <a:rPr lang="en-US" dirty="0"/>
              <a:t>diagonal lines, which are often imaginary, connect the vanishing point to other points in your drawing. They can keep you grounded when creating your perspective drawing. </a:t>
            </a:r>
          </a:p>
          <a:p>
            <a:pPr marL="0" indent="0">
              <a:buNone/>
            </a:pPr>
            <a:endParaRPr lang="en-US" dirty="0"/>
          </a:p>
        </p:txBody>
      </p:sp>
      <p:pic>
        <p:nvPicPr>
          <p:cNvPr id="4" name="Picture 3"/>
          <p:cNvPicPr>
            <a:picLocks noChangeAspect="1"/>
          </p:cNvPicPr>
          <p:nvPr/>
        </p:nvPicPr>
        <p:blipFill>
          <a:blip r:embed="rId2"/>
          <a:stretch>
            <a:fillRect/>
          </a:stretch>
        </p:blipFill>
        <p:spPr>
          <a:xfrm>
            <a:off x="7563654" y="3505386"/>
            <a:ext cx="3942546" cy="2354576"/>
          </a:xfrm>
          <a:prstGeom prst="rect">
            <a:avLst/>
          </a:prstGeom>
        </p:spPr>
      </p:pic>
      <p:sp>
        <p:nvSpPr>
          <p:cNvPr id="5" name="Rectangle 4"/>
          <p:cNvSpPr/>
          <p:nvPr/>
        </p:nvSpPr>
        <p:spPr>
          <a:xfrm>
            <a:off x="518374" y="1871179"/>
            <a:ext cx="11094613" cy="1477328"/>
          </a:xfrm>
          <a:prstGeom prst="rect">
            <a:avLst/>
          </a:prstGeom>
        </p:spPr>
        <p:txBody>
          <a:bodyPr wrap="square">
            <a:spAutoFit/>
          </a:bodyPr>
          <a:lstStyle/>
          <a:p>
            <a:pPr algn="just"/>
            <a:r>
              <a:rPr lang="en-US" dirty="0" smtClean="0"/>
              <a:t>To create a room using One Point Perspective you need to know a few basic things. One Point Perspective is also called Parallel Perspective because YOU the viewer (and artist) are parallel to the objects that you will be drawing. Also, vertical lines are parallel and horizontal lines are parallel and the back edges of objects that recede in the distance are parallel to the front edges of those objects.</a:t>
            </a:r>
            <a:endParaRPr lang="en-US" dirty="0"/>
          </a:p>
        </p:txBody>
      </p:sp>
    </p:spTree>
    <p:extLst>
      <p:ext uri="{BB962C8B-B14F-4D97-AF65-F5344CB8AC3E}">
        <p14:creationId xmlns:p14="http://schemas.microsoft.com/office/powerpoint/2010/main" val="229798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648" y="1378040"/>
            <a:ext cx="10820400" cy="5123981"/>
          </a:xfrm>
        </p:spPr>
        <p:txBody>
          <a:bodyPr>
            <a:normAutofit fontScale="92500" lnSpcReduction="20000"/>
          </a:bodyPr>
          <a:lstStyle/>
          <a:p>
            <a:pPr marL="0" indent="0">
              <a:buNone/>
            </a:pPr>
            <a:r>
              <a:rPr lang="en-US" b="1" dirty="0"/>
              <a:t>1. Make the horizon line</a:t>
            </a:r>
          </a:p>
          <a:p>
            <a:pPr marL="0" indent="0">
              <a:buNone/>
            </a:pPr>
            <a:r>
              <a:rPr lang="en-US" dirty="0"/>
              <a:t>Draw your horizon line close to middle of the page. </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Next</a:t>
            </a:r>
            <a:r>
              <a:rPr lang="en-US" dirty="0"/>
              <a:t>, draw the back wall of your room, using only horizontal and vertical lines. It can be square or rectangular, but keep it small so you'll have room on the page to add side walls, a floor and a ceiling later. Make sure at least part of the back wall overlaps the HL.</a:t>
            </a:r>
          </a:p>
          <a:p>
            <a:pPr marL="0" indent="0">
              <a:buNone/>
            </a:pPr>
            <a:endParaRPr lang="en-US" dirty="0"/>
          </a:p>
        </p:txBody>
      </p:sp>
      <p:pic>
        <p:nvPicPr>
          <p:cNvPr id="11" name="Picture 10"/>
          <p:cNvPicPr>
            <a:picLocks noChangeAspect="1"/>
          </p:cNvPicPr>
          <p:nvPr/>
        </p:nvPicPr>
        <p:blipFill>
          <a:blip r:embed="rId3"/>
          <a:stretch>
            <a:fillRect/>
          </a:stretch>
        </p:blipFill>
        <p:spPr>
          <a:xfrm>
            <a:off x="3206838" y="2067629"/>
            <a:ext cx="5321520" cy="3178130"/>
          </a:xfrm>
          <a:prstGeom prst="rect">
            <a:avLst/>
          </a:prstGeom>
        </p:spPr>
      </p:pic>
    </p:spTree>
    <p:extLst>
      <p:ext uri="{BB962C8B-B14F-4D97-AF65-F5344CB8AC3E}">
        <p14:creationId xmlns:p14="http://schemas.microsoft.com/office/powerpoint/2010/main" val="395235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8040"/>
            <a:ext cx="10820400" cy="4840646"/>
          </a:xfrm>
        </p:spPr>
        <p:txBody>
          <a:bodyPr/>
          <a:lstStyle/>
          <a:p>
            <a:pPr marL="0" indent="0">
              <a:buNone/>
            </a:pPr>
            <a:r>
              <a:rPr lang="en-US" b="1" dirty="0"/>
              <a:t>2. Figure out your vanishing point</a:t>
            </a:r>
          </a:p>
          <a:p>
            <a:pPr marL="0" indent="0">
              <a:buNone/>
            </a:pPr>
            <a:endParaRPr lang="en-US" dirty="0"/>
          </a:p>
        </p:txBody>
      </p:sp>
      <p:pic>
        <p:nvPicPr>
          <p:cNvPr id="4" name="Picture 3"/>
          <p:cNvPicPr>
            <a:picLocks noChangeAspect="1"/>
          </p:cNvPicPr>
          <p:nvPr/>
        </p:nvPicPr>
        <p:blipFill>
          <a:blip r:embed="rId2"/>
          <a:stretch>
            <a:fillRect/>
          </a:stretch>
        </p:blipFill>
        <p:spPr>
          <a:xfrm>
            <a:off x="2413715" y="2037815"/>
            <a:ext cx="7364569" cy="4398284"/>
          </a:xfrm>
          <a:prstGeom prst="rect">
            <a:avLst/>
          </a:prstGeom>
        </p:spPr>
      </p:pic>
    </p:spTree>
    <p:extLst>
      <p:ext uri="{BB962C8B-B14F-4D97-AF65-F5344CB8AC3E}">
        <p14:creationId xmlns:p14="http://schemas.microsoft.com/office/powerpoint/2010/main" val="402919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8040"/>
            <a:ext cx="10820400" cy="4840646"/>
          </a:xfrm>
        </p:spPr>
        <p:txBody>
          <a:bodyPr/>
          <a:lstStyle/>
          <a:p>
            <a:pPr marL="0" indent="0">
              <a:buNone/>
            </a:pPr>
            <a:r>
              <a:rPr lang="en-US" b="1" dirty="0"/>
              <a:t>3. Sketch orthogonal lines</a:t>
            </a:r>
          </a:p>
          <a:p>
            <a:pPr marL="0" indent="0">
              <a:buNone/>
            </a:pPr>
            <a:r>
              <a:rPr lang="en-US" dirty="0"/>
              <a:t>From the VP, draw two orthogonal lines that stretch out, making sure they go through the corners of the room</a:t>
            </a:r>
            <a:r>
              <a:rPr lang="en-US" dirty="0" smtClean="0"/>
              <a:t>.</a:t>
            </a:r>
          </a:p>
          <a:p>
            <a:pPr marL="0" indent="0">
              <a:buNone/>
            </a:pPr>
            <a:r>
              <a:rPr lang="en-US" b="1" dirty="0"/>
              <a:t>4. Draw </a:t>
            </a:r>
            <a:r>
              <a:rPr lang="en-US" b="1" dirty="0" smtClean="0"/>
              <a:t>walls</a:t>
            </a:r>
          </a:p>
          <a:p>
            <a:pPr marL="0" indent="0">
              <a:buNone/>
            </a:pPr>
            <a:r>
              <a:rPr lang="en-US" dirty="0"/>
              <a:t>At any point along one of the </a:t>
            </a:r>
            <a:r>
              <a:rPr lang="en-US" dirty="0" err="1"/>
              <a:t>orthogonals</a:t>
            </a:r>
            <a:r>
              <a:rPr lang="en-US" dirty="0"/>
              <a:t>, draw a new box. Use only vertical and horizontal lines that intersect at each orthogonal line</a:t>
            </a:r>
            <a:r>
              <a:rPr lang="en-US" dirty="0" smtClean="0"/>
              <a:t>.</a:t>
            </a:r>
          </a:p>
          <a:p>
            <a:pPr marL="0" indent="0">
              <a:buNone/>
            </a:pPr>
            <a:endParaRPr lang="en-US" b="1" dirty="0"/>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3608880" y="3798363"/>
            <a:ext cx="4631452" cy="2766006"/>
          </a:xfrm>
          <a:prstGeom prst="rect">
            <a:avLst/>
          </a:prstGeom>
        </p:spPr>
      </p:pic>
    </p:spTree>
    <p:extLst>
      <p:ext uri="{BB962C8B-B14F-4D97-AF65-F5344CB8AC3E}">
        <p14:creationId xmlns:p14="http://schemas.microsoft.com/office/powerpoint/2010/main" val="231333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26524"/>
            <a:ext cx="10820400" cy="4892161"/>
          </a:xfrm>
        </p:spPr>
        <p:txBody>
          <a:bodyPr/>
          <a:lstStyle/>
          <a:p>
            <a:pPr marL="0" indent="0">
              <a:buNone/>
            </a:pPr>
            <a:r>
              <a:rPr lang="en-US" b="1" dirty="0"/>
              <a:t>5. Start a </a:t>
            </a:r>
            <a:r>
              <a:rPr lang="en-US" b="1" dirty="0" smtClean="0"/>
              <a:t>chair</a:t>
            </a:r>
          </a:p>
          <a:p>
            <a:pPr marL="0" indent="0">
              <a:buNone/>
            </a:pPr>
            <a:r>
              <a:rPr lang="en-US" dirty="0"/>
              <a:t>Start with a simple wooden chair. Draw the front part first, then add eight orthogonal lines, two lines originating from each point on the chair back to the vanishing point</a:t>
            </a:r>
            <a:r>
              <a:rPr lang="en-US" dirty="0" smtClean="0"/>
              <a:t>.</a:t>
            </a:r>
          </a:p>
          <a:p>
            <a:pPr marL="0" indent="0">
              <a:buNone/>
            </a:pPr>
            <a:endParaRPr lang="en-US" b="1" dirty="0"/>
          </a:p>
        </p:txBody>
      </p:sp>
      <p:pic>
        <p:nvPicPr>
          <p:cNvPr id="4" name="Picture 3"/>
          <p:cNvPicPr>
            <a:picLocks noChangeAspect="1"/>
          </p:cNvPicPr>
          <p:nvPr/>
        </p:nvPicPr>
        <p:blipFill>
          <a:blip r:embed="rId2"/>
          <a:stretch>
            <a:fillRect/>
          </a:stretch>
        </p:blipFill>
        <p:spPr>
          <a:xfrm>
            <a:off x="2987899" y="3084162"/>
            <a:ext cx="5445616" cy="3252243"/>
          </a:xfrm>
          <a:prstGeom prst="rect">
            <a:avLst/>
          </a:prstGeom>
        </p:spPr>
      </p:pic>
    </p:spTree>
    <p:extLst>
      <p:ext uri="{BB962C8B-B14F-4D97-AF65-F5344CB8AC3E}">
        <p14:creationId xmlns:p14="http://schemas.microsoft.com/office/powerpoint/2010/main" val="177425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65162"/>
            <a:ext cx="10820400" cy="4853524"/>
          </a:xfrm>
        </p:spPr>
        <p:txBody>
          <a:bodyPr/>
          <a:lstStyle/>
          <a:p>
            <a:pPr marL="0" indent="0">
              <a:buNone/>
            </a:pPr>
            <a:r>
              <a:rPr lang="en-US" b="1" dirty="0" smtClean="0"/>
              <a:t>6. Finish the seat</a:t>
            </a:r>
          </a:p>
          <a:p>
            <a:r>
              <a:rPr lang="en-US" dirty="0"/>
              <a:t>Set the depth of your chair by choosing a point fairly close to the original lines of the chair but still working inside the orthogonal lines.</a:t>
            </a:r>
          </a:p>
          <a:p>
            <a:r>
              <a:rPr lang="en-US" dirty="0"/>
              <a:t>Work your way around all the orthogonal lines, making sure each line is parallel to the corresponding line on the front part of the chair. You've now drawn the back of your chair</a:t>
            </a:r>
            <a:r>
              <a:rPr lang="en-US" dirty="0" smtClean="0"/>
              <a:t>.</a:t>
            </a:r>
            <a:endParaRPr lang="en-US" b="1"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044116" y="3770507"/>
            <a:ext cx="4480921" cy="2676106"/>
          </a:xfrm>
          <a:prstGeom prst="rect">
            <a:avLst/>
          </a:prstGeom>
        </p:spPr>
      </p:pic>
      <p:pic>
        <p:nvPicPr>
          <p:cNvPr id="5" name="Picture 4"/>
          <p:cNvPicPr>
            <a:picLocks noChangeAspect="1"/>
          </p:cNvPicPr>
          <p:nvPr/>
        </p:nvPicPr>
        <p:blipFill>
          <a:blip r:embed="rId3"/>
          <a:stretch>
            <a:fillRect/>
          </a:stretch>
        </p:blipFill>
        <p:spPr>
          <a:xfrm>
            <a:off x="5883353" y="3760368"/>
            <a:ext cx="4497898" cy="2686245"/>
          </a:xfrm>
          <a:prstGeom prst="rect">
            <a:avLst/>
          </a:prstGeom>
        </p:spPr>
      </p:pic>
    </p:spTree>
    <p:extLst>
      <p:ext uri="{BB962C8B-B14F-4D97-AF65-F5344CB8AC3E}">
        <p14:creationId xmlns:p14="http://schemas.microsoft.com/office/powerpoint/2010/main" val="2150883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29556"/>
            <a:ext cx="10820400" cy="3245475"/>
          </a:xfrm>
        </p:spPr>
        <p:txBody>
          <a:bodyPr/>
          <a:lstStyle/>
          <a:p>
            <a:pPr marL="0" indent="0">
              <a:buNone/>
            </a:pPr>
            <a:r>
              <a:rPr lang="en-US" b="1" dirty="0"/>
              <a:t>7. Add more furniture</a:t>
            </a:r>
          </a:p>
          <a:p>
            <a:r>
              <a:rPr lang="en-US" dirty="0"/>
              <a:t>Furnish the </a:t>
            </a:r>
            <a:r>
              <a:rPr lang="en-US" dirty="0" smtClean="0"/>
              <a:t>living room </a:t>
            </a:r>
            <a:r>
              <a:rPr lang="en-US" dirty="0"/>
              <a:t>with more things, like a book shelf or chest of </a:t>
            </a:r>
            <a:r>
              <a:rPr lang="en-US" dirty="0" smtClean="0"/>
              <a:t>drawers, sofas, side tables etc. </a:t>
            </a:r>
            <a:r>
              <a:rPr lang="en-US" dirty="0"/>
              <a:t>Use the same method as you did for the chair: Sketch the front part, connect orthogonal lines to the vanishing point and add depth.</a:t>
            </a:r>
          </a:p>
          <a:p>
            <a:r>
              <a:rPr lang="en-US" dirty="0"/>
              <a:t>Then draw a window — it's easy. Sketch a set of vertical lines connected by </a:t>
            </a:r>
            <a:r>
              <a:rPr lang="en-US" dirty="0" err="1"/>
              <a:t>orthogonals</a:t>
            </a:r>
            <a:r>
              <a:rPr lang="en-US" dirty="0"/>
              <a:t> to make a rectangle in one-point perspective on the wall.</a:t>
            </a:r>
          </a:p>
          <a:p>
            <a:r>
              <a:rPr lang="en-US" dirty="0"/>
              <a:t>When you've finished, erase all the orthogonal lines and VP. </a:t>
            </a:r>
          </a:p>
          <a:p>
            <a:endParaRPr lang="en-US" dirty="0"/>
          </a:p>
        </p:txBody>
      </p:sp>
    </p:spTree>
    <p:extLst>
      <p:ext uri="{BB962C8B-B14F-4D97-AF65-F5344CB8AC3E}">
        <p14:creationId xmlns:p14="http://schemas.microsoft.com/office/powerpoint/2010/main" val="1029878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Final outcomes of living spaces in one point perspective</a:t>
            </a:r>
            <a:endParaRPr lang="en-US" sz="3200"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488" r="3737"/>
          <a:stretch/>
        </p:blipFill>
        <p:spPr>
          <a:xfrm>
            <a:off x="6183700" y="2100831"/>
            <a:ext cx="5322500" cy="4448590"/>
          </a:xfrm>
          <a:prstGeom prst="rect">
            <a:avLst/>
          </a:prstGeom>
        </p:spPr>
      </p:pic>
      <p:pic>
        <p:nvPicPr>
          <p:cNvPr id="7" name="Picture 6"/>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8711"/>
          <a:stretch/>
        </p:blipFill>
        <p:spPr>
          <a:xfrm>
            <a:off x="685800" y="2100831"/>
            <a:ext cx="5120990" cy="4419243"/>
          </a:xfrm>
          <a:prstGeom prst="rect">
            <a:avLst/>
          </a:prstGeom>
        </p:spPr>
      </p:pic>
    </p:spTree>
    <p:extLst>
      <p:ext uri="{BB962C8B-B14F-4D97-AF65-F5344CB8AC3E}">
        <p14:creationId xmlns:p14="http://schemas.microsoft.com/office/powerpoint/2010/main" val="230710397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141</TotalTime>
  <Words>557</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Vapor Trail</vt:lpstr>
      <vt:lpstr>One Point Perspective</vt:lpstr>
      <vt:lpstr>Living room in one point perspective</vt:lpstr>
      <vt:lpstr>PowerPoint Presentation</vt:lpstr>
      <vt:lpstr>PowerPoint Presentation</vt:lpstr>
      <vt:lpstr>PowerPoint Presentation</vt:lpstr>
      <vt:lpstr>PowerPoint Presentation</vt:lpstr>
      <vt:lpstr>PowerPoint Presentation</vt:lpstr>
      <vt:lpstr>PowerPoint Presentation</vt:lpstr>
      <vt:lpstr>Final outcomes of living spaces in one point perspective</vt:lpstr>
      <vt:lpstr>PowerPoint Presentation</vt:lpstr>
      <vt:lpstr>Book 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Point Perspective</dc:title>
  <dc:creator>Sahar Sheikh</dc:creator>
  <cp:lastModifiedBy>Sahar Sheikh</cp:lastModifiedBy>
  <cp:revision>10</cp:revision>
  <dcterms:created xsi:type="dcterms:W3CDTF">2020-05-07T21:36:14Z</dcterms:created>
  <dcterms:modified xsi:type="dcterms:W3CDTF">2020-05-07T23:57:45Z</dcterms:modified>
</cp:coreProperties>
</file>